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Proxima Nova"/>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7.xml"/><Relationship Id="rId66" Type="http://schemas.openxmlformats.org/officeDocument/2006/relationships/font" Target="fonts/ProximaNova-boldItalic.fntdata"/><Relationship Id="rId21" Type="http://schemas.openxmlformats.org/officeDocument/2006/relationships/slide" Target="slides/slide16.xml"/><Relationship Id="rId65" Type="http://schemas.openxmlformats.org/officeDocument/2006/relationships/font" Target="fonts/ProximaNova-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34e77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34e77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31.png"/><Relationship Id="rId5"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Investigate-Consolidate-Exploit: A General Strategy for Inter-Task Agent Self-Evolution</a:t>
            </a:r>
            <a:r>
              <a:rPr lang="ja" sz="1200" u="sng"/>
              <a:t> 2024</a:t>
            </a:r>
            <a:br>
              <a:rPr lang="ja" sz="1100"/>
            </a:br>
            <a:r>
              <a:rPr lang="ja" sz="1100" u="sng"/>
              <a:t>概要</a:t>
            </a:r>
            <a:br>
              <a:rPr lang="ja" sz="722"/>
            </a:br>
            <a:r>
              <a:rPr lang="ja" sz="1100"/>
              <a:t>AIエージェントの適応性と柔軟性を高めるために Investigate-Consolidate-Exploit(ICE) を提案。</a:t>
            </a:r>
            <a:br>
              <a:rPr lang="ja" sz="1100"/>
            </a:br>
            <a:r>
              <a:rPr lang="ja" sz="1100"/>
              <a:t>タスク間での自己進化を促進するもので、人間の経験学習と似たような方法で知識の移転を行います。</a:t>
            </a:r>
            <a:br>
              <a:rPr lang="ja" sz="1100"/>
            </a:br>
            <a:r>
              <a:rPr lang="ja" sz="1100"/>
              <a:t>この手法は、計画と実行の軌跡を動的に調査し、これらを簡素化されたワークフローやパイプラインに統合し、改善されたタスク実行の為にそれらを実行します</a:t>
            </a:r>
            <a:br>
              <a:rPr lang="ja" sz="1100"/>
            </a:br>
            <a:r>
              <a:rPr lang="ja" sz="1100"/>
              <a:t>実験では、ICEをXAgentフレームワークに適用し、API呼び出しを最大80%削減し、モデルの能力要求を大幅に減少</a:t>
            </a:r>
            <a:endParaRPr sz="1100"/>
          </a:p>
          <a:p>
            <a:pPr indent="0" lvl="0" marL="0" rtl="0" algn="l">
              <a:spcBef>
                <a:spcPts val="1200"/>
              </a:spcBef>
              <a:spcAft>
                <a:spcPts val="0"/>
              </a:spcAft>
              <a:buNone/>
            </a:pPr>
            <a:r>
              <a:rPr lang="ja" sz="1122" u="sng"/>
              <a:t>手法</a:t>
            </a:r>
            <a:br>
              <a:rPr lang="ja" sz="1122"/>
            </a:br>
            <a:r>
              <a:rPr lang="ja" sz="1122"/>
              <a:t>ICE戦略は、「Investigate（調査）」「Consolidate（統合）」「Exploit（活用）」の3段階で構成されます。</a:t>
            </a:r>
            <a:br>
              <a:rPr lang="ja" sz="1122"/>
            </a:br>
            <a:r>
              <a:rPr lang="ja" sz="1100"/>
              <a:t>調査段階では、エージェントの計画と実行軌跡を追跡し、成功した実行軌跡を特定します。</a:t>
            </a:r>
            <a:br>
              <a:rPr lang="ja" sz="1100"/>
            </a:br>
            <a:r>
              <a:rPr lang="ja" sz="1100"/>
              <a:t>統合段階では、これらの軌跡をワークフローやパイプラインに変換し、エージェントの記憶としてデータベースに保存します。</a:t>
            </a:r>
            <a:br>
              <a:rPr lang="ja" sz="1100"/>
            </a:br>
            <a:r>
              <a:rPr lang="ja" sz="1100"/>
              <a:t>活用段階では、過去の経験を新しいタスクの実行に活用します。</a:t>
            </a:r>
            <a:endParaRPr sz="1100"/>
          </a:p>
          <a:p>
            <a:pPr indent="0" lvl="0" marL="0" rtl="0" algn="l">
              <a:spcBef>
                <a:spcPts val="1200"/>
              </a:spcBef>
              <a:spcAft>
                <a:spcPts val="0"/>
              </a:spcAft>
              <a:buNone/>
            </a:pPr>
            <a:r>
              <a:rPr lang="ja" sz="1122" u="sng"/>
              <a:t>結果</a:t>
            </a:r>
            <a:br>
              <a:rPr lang="ja" sz="1122"/>
            </a:br>
            <a:r>
              <a:rPr lang="ja" sz="1122"/>
              <a:t>ICE戦略をXAgentフレームワークに適用した実験では、API呼び出しを最大80%削減し、モデルの能力要求を大幅に減少させることが示されました。特に、GPT-3.5と組み合わせた場合、GPT-4と同等のパフォーマンスを達成しました。</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1200"/>
              </a:spcAft>
              <a:buNone/>
            </a:pPr>
            <a:r>
              <a:t/>
            </a:r>
            <a:endParaRPr sz="1122"/>
          </a:p>
        </p:txBody>
      </p:sp>
      <p:pic>
        <p:nvPicPr>
          <p:cNvPr id="391" name="Google Shape;391;p68"/>
          <p:cNvPicPr preferRelativeResize="0"/>
          <p:nvPr/>
        </p:nvPicPr>
        <p:blipFill>
          <a:blip r:embed="rId3">
            <a:alphaModFix/>
          </a:blip>
          <a:stretch>
            <a:fillRect/>
          </a:stretch>
        </p:blipFill>
        <p:spPr>
          <a:xfrm>
            <a:off x="-4" y="2336587"/>
            <a:ext cx="4355100" cy="2713013"/>
          </a:xfrm>
          <a:prstGeom prst="rect">
            <a:avLst/>
          </a:prstGeom>
          <a:noFill/>
          <a:ln>
            <a:noFill/>
          </a:ln>
        </p:spPr>
      </p:pic>
      <p:pic>
        <p:nvPicPr>
          <p:cNvPr id="392" name="Google Shape;392;p68"/>
          <p:cNvPicPr preferRelativeResize="0"/>
          <p:nvPr/>
        </p:nvPicPr>
        <p:blipFill>
          <a:blip r:embed="rId4">
            <a:alphaModFix/>
          </a:blip>
          <a:stretch>
            <a:fillRect/>
          </a:stretch>
        </p:blipFill>
        <p:spPr>
          <a:xfrm>
            <a:off x="4355097" y="2427597"/>
            <a:ext cx="4788900" cy="262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